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44" r:id="rId1"/>
  </p:sldMasterIdLst>
  <p:notesMasterIdLst>
    <p:notesMasterId r:id="rId13"/>
  </p:notesMasterIdLst>
  <p:sldIdLst>
    <p:sldId id="256" r:id="rId2"/>
    <p:sldId id="270" r:id="rId3"/>
    <p:sldId id="267" r:id="rId4"/>
    <p:sldId id="299" r:id="rId5"/>
    <p:sldId id="294" r:id="rId6"/>
    <p:sldId id="273" r:id="rId7"/>
    <p:sldId id="300" r:id="rId8"/>
    <p:sldId id="301" r:id="rId9"/>
    <p:sldId id="282" r:id="rId10"/>
    <p:sldId id="290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Надежда" initials="Н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84" d="100"/>
          <a:sy n="84" d="100"/>
        </p:scale>
        <p:origin x="1430" y="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19DEAC-C2BD-4298-9F80-594ABE8AA23D}" type="datetimeFigureOut">
              <a:rPr lang="ru-RU" smtClean="0"/>
              <a:pPr/>
              <a:t>19.01.2023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3CB7A7-592F-4356-942F-DC5D7A308DA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162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5B87133-57A8-4398-BC2F-A0D082894513}" type="slidenum">
              <a:rPr lang="en-US" altLang="ru-RU"/>
              <a:pPr/>
              <a:t>6</a:t>
            </a:fld>
            <a:endParaRPr lang="en-US" altLang="ru-RU"/>
          </a:p>
        </p:txBody>
      </p:sp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ru-RU"/>
              <a:t>Content Layouts</a:t>
            </a:r>
          </a:p>
        </p:txBody>
      </p:sp>
    </p:spTree>
    <p:extLst>
      <p:ext uri="{BB962C8B-B14F-4D97-AF65-F5344CB8AC3E}">
        <p14:creationId xmlns:p14="http://schemas.microsoft.com/office/powerpoint/2010/main" val="2292511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F7B14AF-D76D-490F-BD32-EC6522A2A565}" type="datetime1">
              <a:rPr lang="ru-RU" smtClean="0"/>
              <a:pPr/>
              <a:t>19.01.2023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994992E-354A-4154-A791-82BD39A07D11}" type="datetime1">
              <a:rPr lang="ru-RU" smtClean="0"/>
              <a:pPr/>
              <a:t>19.01.2023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0E33516-041F-4CC7-9A42-F28A3132E9A2}" type="datetime1">
              <a:rPr lang="ru-RU" smtClean="0"/>
              <a:pPr/>
              <a:t>19.01.2023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5257582-26C2-4143-9C44-D0D78E356BFB}" type="datetime1">
              <a:rPr lang="ru-RU" smtClean="0"/>
              <a:pPr/>
              <a:t>19.01.2023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27F4A19-3A96-49AC-AC11-BADCAF7BB3D6}" type="datetime1">
              <a:rPr lang="ru-RU" smtClean="0"/>
              <a:pPr/>
              <a:t>19.01.2023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2AD3214-E09C-4A53-BE2A-6859CC393A72}" type="datetime1">
              <a:rPr lang="ru-RU" smtClean="0"/>
              <a:pPr/>
              <a:t>19.01.2023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91E90EC-D216-401A-8D32-FBB2327012F8}" type="datetime1">
              <a:rPr lang="ru-RU" smtClean="0"/>
              <a:pPr/>
              <a:t>19.01.2023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6A6881-CC77-414E-9AF1-3871A5C23151}" type="datetime1">
              <a:rPr lang="ru-RU" smtClean="0"/>
              <a:pPr/>
              <a:t>19.01.2023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54E0BA3-5A7C-4C2C-9DD1-1D3A620B9E02}" type="datetime1">
              <a:rPr lang="ru-RU" smtClean="0"/>
              <a:pPr/>
              <a:t>19.01.2023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71078C29-7510-4F7A-9498-778AE7AB0930}" type="datetime1">
              <a:rPr lang="ru-RU" smtClean="0"/>
              <a:pPr/>
              <a:t>19.01.2023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01A2C28-FFD9-4B7D-8C1F-29340F0CD92D}" type="datetime1">
              <a:rPr lang="ru-RU" smtClean="0"/>
              <a:pPr/>
              <a:t>19.01.2023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32ECFD22-71D0-4CBA-9E12-F8533BE08871}" type="datetime1">
              <a:rPr lang="ru-RU" smtClean="0"/>
              <a:pPr/>
              <a:t>19.01.2023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ransition spd="med">
    <p:wipe dir="r"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mailto:mdou-malyshok@mail.ru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14480" y="1785926"/>
            <a:ext cx="6215106" cy="4286280"/>
          </a:xfrm>
        </p:spPr>
        <p:txBody>
          <a:bodyPr>
            <a:normAutofit fontScale="90000"/>
          </a:bodyPr>
          <a:lstStyle/>
          <a:p>
            <a:pPr algn="ctr" eaLnBrk="0" hangingPunct="0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2C0FDB"/>
                </a:solidFill>
                <a:latin typeface="Georgia" pitchFamily="18" charset="0"/>
              </a:rPr>
              <a:t/>
            </a:r>
            <a:br>
              <a:rPr lang="ru-RU" sz="2000" b="1" dirty="0" smtClean="0">
                <a:solidFill>
                  <a:srgbClr val="2C0FDB"/>
                </a:solidFill>
                <a:latin typeface="Georgia" pitchFamily="18" charset="0"/>
              </a:rPr>
            </a:br>
            <a:r>
              <a:rPr lang="ru-RU" sz="2000" b="1" dirty="0" smtClean="0">
                <a:solidFill>
                  <a:srgbClr val="2C0FDB"/>
                </a:solidFill>
                <a:latin typeface="Georgia" pitchFamily="18" charset="0"/>
              </a:rPr>
              <a:t/>
            </a:r>
            <a:br>
              <a:rPr lang="ru-RU" sz="2000" b="1" dirty="0" smtClean="0">
                <a:solidFill>
                  <a:srgbClr val="2C0FDB"/>
                </a:solidFill>
                <a:latin typeface="Georgia" pitchFamily="18" charset="0"/>
              </a:rPr>
            </a:b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Краткая презентация основной общеобразовательной программы дошкольного образования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</a:br>
            <a:r>
              <a:rPr lang="ru-RU" b="1" dirty="0" smtClean="0">
                <a:solidFill>
                  <a:srgbClr val="2C0FDB"/>
                </a:solidFill>
                <a:latin typeface="Georgia" pitchFamily="18" charset="0"/>
              </a:rPr>
              <a:t/>
            </a:r>
            <a:br>
              <a:rPr lang="ru-RU" b="1" dirty="0" smtClean="0">
                <a:solidFill>
                  <a:srgbClr val="2C0FDB"/>
                </a:solidFill>
                <a:latin typeface="Georgia" pitchFamily="18" charset="0"/>
              </a:rPr>
            </a:b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AutoShape 5"/>
          <p:cNvSpPr>
            <a:spLocks noChangeArrowheads="1"/>
          </p:cNvSpPr>
          <p:nvPr/>
        </p:nvSpPr>
        <p:spPr bwMode="auto">
          <a:xfrm>
            <a:off x="500034" y="500042"/>
            <a:ext cx="8429684" cy="1500198"/>
          </a:xfrm>
          <a:prstGeom prst="horizontalScroll">
            <a:avLst>
              <a:gd name="adj" fmla="val 12500"/>
            </a:avLst>
          </a:prstGeom>
          <a:solidFill>
            <a:srgbClr val="FFFFFF">
              <a:alpha val="0"/>
            </a:srgbClr>
          </a:solidFill>
          <a:ln w="158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 eaLnBrk="0" hangingPunct="0">
              <a:tabLst>
                <a:tab pos="3819525" algn="l"/>
              </a:tabLst>
            </a:pPr>
            <a:r>
              <a:rPr lang="ru-RU" sz="2000" b="1" dirty="0" smtClean="0">
                <a:latin typeface="Georgia" pitchFamily="18" charset="0"/>
                <a:cs typeface="Times New Roman" pitchFamily="18" charset="0"/>
              </a:rPr>
              <a:t>Муниципальное бюджетное  </a:t>
            </a:r>
            <a:r>
              <a:rPr lang="ru-RU" sz="2000" b="1" dirty="0" smtClean="0">
                <a:latin typeface="Georgia" pitchFamily="18" charset="0"/>
                <a:cs typeface="Times New Roman" pitchFamily="18" charset="0"/>
              </a:rPr>
              <a:t>общеобразовательное </a:t>
            </a:r>
            <a:r>
              <a:rPr lang="ru-RU" sz="2000" b="1" dirty="0" smtClean="0">
                <a:latin typeface="Georgia" pitchFamily="18" charset="0"/>
                <a:cs typeface="Times New Roman" pitchFamily="18" charset="0"/>
              </a:rPr>
              <a:t>учреждение </a:t>
            </a:r>
            <a:r>
              <a:rPr lang="ru-RU" sz="2000" b="1" dirty="0" err="1" smtClean="0">
                <a:latin typeface="Georgia" pitchFamily="18" charset="0"/>
                <a:cs typeface="Times New Roman" pitchFamily="18" charset="0"/>
              </a:rPr>
              <a:t>Иж-Бобьинская</a:t>
            </a:r>
            <a:r>
              <a:rPr lang="ru-RU" sz="2000" b="1" dirty="0" smtClean="0">
                <a:latin typeface="Georgia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Georgia" pitchFamily="18" charset="0"/>
                <a:cs typeface="Times New Roman" pitchFamily="18" charset="0"/>
              </a:rPr>
              <a:t>СОШ имени Братьев </a:t>
            </a:r>
            <a:r>
              <a:rPr lang="ru-RU" sz="2000" b="1" dirty="0" err="1" smtClean="0">
                <a:latin typeface="Georgia" pitchFamily="18" charset="0"/>
                <a:cs typeface="Times New Roman" pitchFamily="18" charset="0"/>
              </a:rPr>
              <a:t>Буби</a:t>
            </a:r>
            <a:r>
              <a:rPr lang="ru-RU" sz="2000" b="1" dirty="0" smtClean="0">
                <a:latin typeface="Georgia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Georgia" pitchFamily="18" charset="0"/>
                <a:cs typeface="Times New Roman" pitchFamily="18" charset="0"/>
              </a:rPr>
              <a:t>Агрызского</a:t>
            </a:r>
            <a:r>
              <a:rPr lang="ru-RU" sz="2000" b="1" dirty="0" smtClean="0">
                <a:latin typeface="Georgia" pitchFamily="18" charset="0"/>
                <a:cs typeface="Times New Roman" pitchFamily="18" charset="0"/>
              </a:rPr>
              <a:t> муниципального района РТ</a:t>
            </a: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2587127" y="440093"/>
            <a:ext cx="4069704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>
              <a:tabLst>
                <a:tab pos="3819525" algn="l"/>
              </a:tabLst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2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3819525" algn="l"/>
              </a:tabLst>
            </a:pP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7972452" cy="4873752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Юридический и почтовый адрес основного здания:422202 РТ </a:t>
            </a:r>
            <a:r>
              <a:rPr lang="ru-RU" b="1" dirty="0" err="1" smtClean="0">
                <a:solidFill>
                  <a:schemeClr val="tx2"/>
                </a:solidFill>
              </a:rPr>
              <a:t>Агрызский</a:t>
            </a:r>
            <a:r>
              <a:rPr lang="ru-RU" b="1" dirty="0" smtClean="0">
                <a:solidFill>
                  <a:schemeClr val="tx2"/>
                </a:solidFill>
              </a:rPr>
              <a:t> район </a:t>
            </a:r>
            <a:r>
              <a:rPr lang="ru-RU" b="1" dirty="0" err="1" smtClean="0">
                <a:solidFill>
                  <a:schemeClr val="tx2"/>
                </a:solidFill>
              </a:rPr>
              <a:t>с.Иж-Бобья</a:t>
            </a:r>
            <a:r>
              <a:rPr lang="ru-RU" b="1" dirty="0" smtClean="0">
                <a:solidFill>
                  <a:schemeClr val="tx2"/>
                </a:solidFill>
              </a:rPr>
              <a:t>  Центральная, 18</a:t>
            </a:r>
            <a:endParaRPr lang="en-US" b="1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en-US" b="1" dirty="0" smtClean="0">
                <a:solidFill>
                  <a:schemeClr val="tx2"/>
                </a:solidFill>
              </a:rPr>
              <a:t>   </a:t>
            </a:r>
            <a:r>
              <a:rPr lang="ru-RU" b="1" dirty="0" smtClean="0">
                <a:solidFill>
                  <a:schemeClr val="tx2"/>
                </a:solidFill>
              </a:rPr>
              <a:t>Телефон: 88(5551)3-40-42</a:t>
            </a:r>
          </a:p>
          <a:p>
            <a:r>
              <a:rPr lang="ru-RU" alt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Электронный адрес:</a:t>
            </a:r>
            <a:r>
              <a:rPr lang="en-US" alt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b="1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izbobia</a:t>
            </a:r>
            <a:r>
              <a:rPr lang="ru-RU" b="1" smtClean="0">
                <a:solidFill>
                  <a:schemeClr val="accent2"/>
                </a:solidFill>
                <a:hlinkClick r:id="rId2"/>
              </a:rPr>
              <a:t>@</a:t>
            </a:r>
            <a:r>
              <a:rPr lang="en-US" b="1" dirty="0" err="1" smtClean="0">
                <a:solidFill>
                  <a:schemeClr val="accent2"/>
                </a:solidFill>
                <a:hlinkClick r:id="rId2"/>
              </a:rPr>
              <a:t>yandex</a:t>
            </a:r>
            <a:r>
              <a:rPr lang="ru-RU" b="1" dirty="0" smtClean="0">
                <a:solidFill>
                  <a:schemeClr val="accent2"/>
                </a:solidFill>
                <a:hlinkClick r:id="rId2"/>
              </a:rPr>
              <a:t>.</a:t>
            </a:r>
            <a:r>
              <a:rPr lang="en-US" b="1" dirty="0" err="1" smtClean="0">
                <a:solidFill>
                  <a:schemeClr val="accent2"/>
                </a:solidFill>
                <a:hlinkClick r:id="rId2"/>
              </a:rPr>
              <a:t>ru</a:t>
            </a:r>
            <a:r>
              <a:rPr lang="ru-RU" b="1" dirty="0" smtClean="0">
                <a:solidFill>
                  <a:schemeClr val="accent2"/>
                </a:solidFill>
              </a:rPr>
              <a:t> </a:t>
            </a:r>
            <a:endParaRPr lang="ru-RU" altLang="ru-RU" b="1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Режим работы учреждения: с 7.00 до 17.30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10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86700" cy="1143000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Контактная информация:</a:t>
            </a:r>
            <a:endParaRPr lang="ru-RU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11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214422"/>
            <a:ext cx="8229600" cy="3857652"/>
          </a:xfrm>
        </p:spPr>
        <p:txBody>
          <a:bodyPr/>
          <a:lstStyle/>
          <a:p>
            <a:pPr algn="ctr"/>
            <a:r>
              <a:rPr lang="ru-RU" sz="4800" b="1" dirty="0" smtClean="0">
                <a:solidFill>
                  <a:srgbClr val="C00000"/>
                </a:solidFill>
                <a:latin typeface="Georgia" pitchFamily="18" charset="0"/>
              </a:rPr>
              <a:t>Спасибо за внимание!</a:t>
            </a:r>
            <a:br>
              <a:rPr lang="ru-RU" sz="4800" b="1" dirty="0" smtClean="0">
                <a:solidFill>
                  <a:srgbClr val="C00000"/>
                </a:solidFill>
                <a:latin typeface="Georgia" pitchFamily="18" charset="0"/>
              </a:rPr>
            </a:br>
            <a:r>
              <a:rPr lang="ru-RU" sz="4800" b="1" dirty="0" smtClean="0">
                <a:solidFill>
                  <a:schemeClr val="tx2"/>
                </a:solidFill>
              </a:rPr>
              <a:t/>
            </a:r>
            <a:br>
              <a:rPr lang="ru-RU" sz="4800" b="1" dirty="0" smtClean="0">
                <a:solidFill>
                  <a:schemeClr val="tx2"/>
                </a:solidFill>
              </a:rPr>
            </a:br>
            <a:r>
              <a:rPr lang="ru-RU" b="1" dirty="0" smtClean="0">
                <a:solidFill>
                  <a:schemeClr val="tx2"/>
                </a:solidFill>
              </a:rPr>
              <a:t/>
            </a:r>
            <a:br>
              <a:rPr lang="ru-RU" b="1" dirty="0" smtClean="0">
                <a:solidFill>
                  <a:schemeClr val="tx2"/>
                </a:solidFill>
              </a:rPr>
            </a:br>
            <a:r>
              <a:rPr lang="ru-RU" b="1" dirty="0" smtClean="0">
                <a:solidFill>
                  <a:schemeClr val="tx2"/>
                </a:solidFill>
              </a:rPr>
              <a:t/>
            </a:r>
            <a:br>
              <a:rPr lang="ru-RU" b="1" dirty="0" smtClean="0">
                <a:solidFill>
                  <a:schemeClr val="tx2"/>
                </a:solidFill>
              </a:rPr>
            </a:b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571480"/>
            <a:ext cx="8501122" cy="5214974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002060"/>
                </a:solidFill>
              </a:rPr>
              <a:t>Полное название: </a:t>
            </a:r>
            <a:r>
              <a:rPr lang="ru-RU" sz="2400" dirty="0" smtClean="0">
                <a:solidFill>
                  <a:srgbClr val="FF0000"/>
                </a:solidFill>
              </a:rPr>
              <a:t/>
            </a:r>
            <a:br>
              <a:rPr lang="ru-RU" sz="2400" dirty="0" smtClean="0">
                <a:solidFill>
                  <a:srgbClr val="FF0000"/>
                </a:solidFill>
              </a:rPr>
            </a:br>
            <a:r>
              <a:rPr lang="ru-RU" sz="2400" dirty="0" smtClean="0">
                <a:solidFill>
                  <a:srgbClr val="C00000"/>
                </a:solidFill>
              </a:rPr>
              <a:t/>
            </a:r>
            <a:br>
              <a:rPr lang="ru-RU" sz="2400" dirty="0" smtClean="0">
                <a:solidFill>
                  <a:srgbClr val="C00000"/>
                </a:solidFill>
              </a:rPr>
            </a:br>
            <a:r>
              <a:rPr lang="ru-RU" sz="2400" b="1" dirty="0" smtClean="0">
                <a:solidFill>
                  <a:srgbClr val="FF0000"/>
                </a:solidFill>
              </a:rPr>
              <a:t>Основная общеобразовательная программа дошкольного образования муниципального бюджетного </a:t>
            </a:r>
            <a:r>
              <a:rPr lang="ru-RU" sz="2400" dirty="0" smtClean="0">
                <a:solidFill>
                  <a:srgbClr val="FF0000"/>
                </a:solidFill>
              </a:rPr>
              <a:t>общеобразовательного </a:t>
            </a:r>
            <a:r>
              <a:rPr lang="ru-RU" sz="2400" b="1" dirty="0" smtClean="0">
                <a:solidFill>
                  <a:srgbClr val="FF0000"/>
                </a:solidFill>
              </a:rPr>
              <a:t>учреждения  </a:t>
            </a:r>
            <a:r>
              <a:rPr lang="ru-RU" sz="2400" b="1" dirty="0" err="1" smtClean="0">
                <a:solidFill>
                  <a:srgbClr val="FF0000"/>
                </a:solidFill>
              </a:rPr>
              <a:t>Иж-Бобьинской</a:t>
            </a:r>
            <a:r>
              <a:rPr lang="ru-RU" sz="2400" b="1" dirty="0" smtClean="0">
                <a:solidFill>
                  <a:srgbClr val="FF0000"/>
                </a:solidFill>
              </a:rPr>
              <a:t> СОШ имени Братьев </a:t>
            </a:r>
            <a:r>
              <a:rPr lang="ru-RU" sz="2400" b="1" dirty="0" err="1" smtClean="0">
                <a:solidFill>
                  <a:srgbClr val="FF0000"/>
                </a:solidFill>
              </a:rPr>
              <a:t>Буби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</a:rPr>
              <a:t>Агрызского</a:t>
            </a:r>
            <a:r>
              <a:rPr lang="ru-RU" sz="2400" b="1" dirty="0" smtClean="0">
                <a:solidFill>
                  <a:srgbClr val="FF0000"/>
                </a:solidFill>
              </a:rPr>
              <a:t> муниципального района  Республики Татарстан.</a:t>
            </a:r>
            <a:br>
              <a:rPr lang="ru-RU" sz="2400" b="1" dirty="0" smtClean="0">
                <a:solidFill>
                  <a:srgbClr val="FF0000"/>
                </a:solidFill>
              </a:rPr>
            </a:b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</a:rPr>
              <a:t>Сокращённое название</a:t>
            </a:r>
            <a:r>
              <a:rPr lang="ru-RU" sz="2400" dirty="0" smtClean="0">
                <a:solidFill>
                  <a:srgbClr val="FF0000"/>
                </a:solidFill>
              </a:rPr>
              <a:t>: </a:t>
            </a:r>
            <a:r>
              <a:rPr lang="ru-RU" sz="2400" b="1" dirty="0" smtClean="0">
                <a:solidFill>
                  <a:srgbClr val="FF0000"/>
                </a:solidFill>
              </a:rPr>
              <a:t>ООП ДО</a:t>
            </a:r>
            <a:br>
              <a:rPr lang="ru-RU" sz="2400" b="1" dirty="0" smtClean="0">
                <a:solidFill>
                  <a:srgbClr val="FF0000"/>
                </a:solidFill>
              </a:rPr>
            </a:b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</a:rPr>
              <a:t>Срок реализации: </a:t>
            </a:r>
            <a:r>
              <a:rPr lang="ru-RU" sz="2400" b="1" dirty="0" smtClean="0">
                <a:solidFill>
                  <a:srgbClr val="FF0000"/>
                </a:solidFill>
              </a:rPr>
              <a:t>2019-2024гг.</a:t>
            </a:r>
            <a:br>
              <a:rPr lang="ru-RU" sz="2400" b="1" dirty="0" smtClean="0">
                <a:solidFill>
                  <a:srgbClr val="FF0000"/>
                </a:solidFill>
              </a:rPr>
            </a:br>
            <a:r>
              <a:rPr lang="ru-RU" sz="2400" b="1" dirty="0" smtClean="0">
                <a:solidFill>
                  <a:srgbClr val="FF0000"/>
                </a:solidFill>
              </a:rPr>
              <a:t>Ориентирована на детей в возрасте от 1,5 до 7 лет.</a:t>
            </a:r>
            <a:br>
              <a:rPr lang="ru-RU" sz="2400" b="1" dirty="0" smtClean="0">
                <a:solidFill>
                  <a:srgbClr val="FF0000"/>
                </a:solidFill>
              </a:rPr>
            </a:br>
            <a:endParaRPr lang="ru-RU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1028" name="AutoShape 4" descr="C:\Users\%D0%9F%D0%BE%D0%BB%D1%8C%D0%B7%D0%BE%D0%B2%D0%B0%D1%82%D0%B5%D0%BB%D1%8C\Desktop\orig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457200" y="500042"/>
            <a:ext cx="4757742" cy="5507249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Образовательная программа разработана на основе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Федерального государственного образовательного стандарта дошкольного образования (ФГОС ДО) (Приказ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МОиН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РФ № 1155 от 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17 октября 2013г) и с учётом примерной общеобразовательной программы дошкольного образования «От рождения до школы» под редакцией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Н.Е.Вераксы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Т.С.Комаровой, М.А.Васильевой.</a:t>
            </a:r>
          </a:p>
          <a:p>
            <a:endParaRPr lang="ru-RU" dirty="0"/>
          </a:p>
        </p:txBody>
      </p:sp>
      <p:pic>
        <p:nvPicPr>
          <p:cNvPr id="15" name="Рисунок 14" descr="IMG_20230118_133624_edit_621193666046879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57818" y="428604"/>
            <a:ext cx="3429024" cy="5566918"/>
          </a:xfrm>
          <a:prstGeom prst="rect">
            <a:avLst/>
          </a:prstGeom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Образовательная программа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дошкольного образования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МБОУ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Иж-Бобьинской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СОШ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Агрызского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муниципального района РТ разработана в соответствии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с: 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Законом Российской Федерации от 29.12.2012 № 273-ФЗ «Об образовании в  Российской Федерации»; 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Санитарно-эпидемиологическими правилами и нормами СанПиН 2.4.1.3648-20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«Санитарно-эпидемиологические требования к организациям воспитания и обучения, отдыха и оздоровления детей и молодежи.» 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Федеральным государственным образовательным стандартом дошкольного  образования (утвержден Приказом Министерства образования и науки РФ от 17.10.2013 г. № 1155)дошкольная 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Приказом Министерства образования и науки Российской Федерации от  31.07.2020 № 373 «Об утверждении порядка организации и осуществления 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образовательной деятельности по основным общеобразовательным программам 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образовательным программам дошкольного образования» 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Уставом МБОУ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Иж-Бобьинской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СОШ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Агрызского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муниципального  района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Образовательная программа учитывает образовательные потребности, интересы и мотивы воспитанников, их родителей (законных представителей)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285728"/>
            <a:ext cx="8643998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050" indent="-273050">
              <a:spcBef>
                <a:spcPct val="20000"/>
              </a:spcBef>
              <a:buClr>
                <a:srgbClr val="0BD0D9"/>
              </a:buClr>
              <a:buSzPct val="95000"/>
              <a:buFont typeface="Wingdings" pitchFamily="2" charset="2"/>
              <a:buChar char="v"/>
            </a:pPr>
            <a:r>
              <a:rPr lang="ru-RU" alt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Основная образовательная программа ДО </a:t>
            </a:r>
            <a:r>
              <a:rPr lang="ru-RU" alt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  </a:t>
            </a:r>
            <a:r>
              <a:rPr lang="ru-RU" alt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является основным  нормативным документом, регламентирующим содержание и организацию образовательной деятельности  </a:t>
            </a:r>
          </a:p>
          <a:p>
            <a:pPr marL="273050" indent="-273050">
              <a:spcBef>
                <a:spcPct val="20000"/>
              </a:spcBef>
              <a:buClr>
                <a:srgbClr val="0BD0D9"/>
              </a:buClr>
              <a:buSzPct val="95000"/>
              <a:buFont typeface="Wingdings" pitchFamily="2" charset="2"/>
              <a:buChar char="v"/>
            </a:pPr>
            <a:r>
              <a:rPr lang="ru-RU" alt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Часть образовательной программы дошкольного образования, формируемая участниками образовательного процесса, представлена рядом программ, технологий и методик, позволяющих выполнять цели и задачи по воспитательно-образовательной деятельности учреждения в свете федерального государственного образовательного стандарта дошкольного образования</a:t>
            </a:r>
          </a:p>
          <a:p>
            <a:pPr marL="273050" indent="-273050">
              <a:spcBef>
                <a:spcPct val="20000"/>
              </a:spcBef>
              <a:buClr>
                <a:srgbClr val="0BD0D9"/>
              </a:buClr>
              <a:buSzPct val="95000"/>
              <a:buFont typeface="Wingdings" pitchFamily="2" charset="2"/>
              <a:buChar char="v"/>
            </a:pPr>
            <a:r>
              <a:rPr lang="ru-RU" alt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Региональный компонент образовательной деятельности с детьми дошкольного возраста представлен  программами: </a:t>
            </a:r>
          </a:p>
          <a:p>
            <a:pPr marL="273050" indent="-273050">
              <a:spcBef>
                <a:spcPct val="20000"/>
              </a:spcBef>
              <a:buClr>
                <a:srgbClr val="0BD0D9"/>
              </a:buClr>
              <a:buSzPct val="95000"/>
              <a:buFont typeface="Wingdings" pitchFamily="2" charset="2"/>
              <a:buChar char="v"/>
            </a:pPr>
            <a:r>
              <a:rPr lang="ru-RU" alt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«С</a:t>
            </a:r>
            <a:r>
              <a:rPr lang="tt-RU" alt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өенеч</a:t>
            </a:r>
            <a:r>
              <a:rPr lang="ru-RU" alt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 – «Радость познания»: региональная образовательная программа дошкольного образования/</a:t>
            </a:r>
            <a:r>
              <a:rPr lang="ru-RU" alt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Р.К.Шаехова</a:t>
            </a:r>
            <a:r>
              <a:rPr lang="ru-RU" alt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2016г.</a:t>
            </a:r>
          </a:p>
          <a:p>
            <a:pPr marL="273050" indent="-273050">
              <a:spcBef>
                <a:spcPct val="20000"/>
              </a:spcBef>
              <a:buClr>
                <a:srgbClr val="0BD0D9"/>
              </a:buClr>
              <a:buSzPct val="95000"/>
              <a:buFont typeface="Wingdings" pitchFamily="2" charset="2"/>
              <a:buChar char="v"/>
            </a:pPr>
            <a:r>
              <a:rPr lang="ru-RU" alt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УМК для детей 2-7 лет «</a:t>
            </a:r>
            <a:r>
              <a:rPr lang="ru-RU" alt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Туган</a:t>
            </a:r>
            <a:r>
              <a:rPr lang="ru-RU" alt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телд</a:t>
            </a:r>
            <a:r>
              <a:rPr lang="tt-RU" alt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ә сөйләшәбез</a:t>
            </a:r>
            <a:r>
              <a:rPr lang="ru-RU" alt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 (Говорим на родном языке) , Ф.В. </a:t>
            </a:r>
            <a:r>
              <a:rPr lang="ru-RU" alt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Хазратова</a:t>
            </a:r>
            <a:r>
              <a:rPr lang="ru-RU" alt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З.М.Зарипова</a:t>
            </a:r>
            <a:r>
              <a:rPr lang="ru-RU" alt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ru-RU" alt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Р.Г.Кидр</a:t>
            </a:r>
            <a:r>
              <a:rPr lang="tt-RU" alt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әчева, Л.Ә.Шарипова, Р.С.Исаева и др...</a:t>
            </a: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3050" indent="-273050">
              <a:spcBef>
                <a:spcPct val="20000"/>
              </a:spcBef>
              <a:buClr>
                <a:srgbClr val="0BD0D9"/>
              </a:buClr>
              <a:buSzPct val="95000"/>
              <a:buFont typeface="Wingdings" pitchFamily="2" charset="2"/>
              <a:buChar char="v"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“Изучаем русский язык”(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С.М.Гаффарова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Г.З.Гарафиева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273050" indent="-273050">
              <a:spcBef>
                <a:spcPct val="20000"/>
              </a:spcBef>
              <a:buClr>
                <a:srgbClr val="0BD0D9"/>
              </a:buClr>
              <a:buSzPct val="95000"/>
            </a:pP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785786" y="428604"/>
            <a:ext cx="7139014" cy="1143008"/>
          </a:xfrm>
        </p:spPr>
        <p:txBody>
          <a:bodyPr>
            <a:normAutofit/>
          </a:bodyPr>
          <a:lstStyle/>
          <a:p>
            <a:pPr algn="ctr"/>
            <a:r>
              <a:rPr lang="ru-RU" alt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Образовательная программа </a:t>
            </a:r>
            <a:r>
              <a:rPr lang="ru-RU" alt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ru-RU" alt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включает три основных раздела:</a:t>
            </a:r>
            <a:endParaRPr lang="en-US" alt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08" name="AutoShape 16"/>
          <p:cNvSpPr>
            <a:spLocks noChangeArrowheads="1"/>
          </p:cNvSpPr>
          <p:nvPr/>
        </p:nvSpPr>
        <p:spPr bwMode="blackGray">
          <a:xfrm rot="16200000" flipH="1" flipV="1">
            <a:off x="3539630" y="1668469"/>
            <a:ext cx="979006" cy="755650"/>
          </a:xfrm>
          <a:prstGeom prst="rightArrow">
            <a:avLst>
              <a:gd name="adj1" fmla="val 46509"/>
              <a:gd name="adj2" fmla="val 42052"/>
            </a:avLst>
          </a:prstGeom>
          <a:gradFill rotWithShape="1">
            <a:gsLst>
              <a:gs pos="0">
                <a:schemeClr val="accent2">
                  <a:gamma/>
                  <a:tint val="0"/>
                  <a:invGamma/>
                  <a:alpha val="0"/>
                </a:schemeClr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1251723" y="5745463"/>
            <a:ext cx="168275" cy="168275"/>
            <a:chOff x="2928" y="2208"/>
            <a:chExt cx="262" cy="262"/>
          </a:xfrm>
        </p:grpSpPr>
        <p:sp>
          <p:nvSpPr>
            <p:cNvPr id="8214" name="Oval 22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15" name="Oval 23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8220" name="AutoShape 28"/>
          <p:cNvSpPr>
            <a:spLocks noChangeArrowheads="1"/>
          </p:cNvSpPr>
          <p:nvPr/>
        </p:nvSpPr>
        <p:spPr bwMode="gray">
          <a:xfrm>
            <a:off x="857224" y="2500306"/>
            <a:ext cx="7272808" cy="912771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23" name="Rectangle 31"/>
          <p:cNvSpPr>
            <a:spLocks noChangeArrowheads="1"/>
          </p:cNvSpPr>
          <p:nvPr/>
        </p:nvSpPr>
        <p:spPr bwMode="gray">
          <a:xfrm>
            <a:off x="1500166" y="2708920"/>
            <a:ext cx="6384202" cy="590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3600" b="1" dirty="0" smtClean="0">
                <a:solidFill>
                  <a:srgbClr val="002060"/>
                </a:solidFill>
                <a:cs typeface="Arial" charset="0"/>
              </a:rPr>
              <a:t>ЦЕЛЕВОЙ</a:t>
            </a:r>
            <a:endParaRPr lang="en-US" altLang="ru-RU" sz="3600" b="1" dirty="0"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8226" name="AutoShape 34"/>
          <p:cNvSpPr>
            <a:spLocks noChangeArrowheads="1"/>
          </p:cNvSpPr>
          <p:nvPr/>
        </p:nvSpPr>
        <p:spPr bwMode="blackGray">
          <a:xfrm rot="16200000" flipV="1">
            <a:off x="4213129" y="1668468"/>
            <a:ext cx="1080120" cy="755650"/>
          </a:xfrm>
          <a:prstGeom prst="rightArrow">
            <a:avLst>
              <a:gd name="adj1" fmla="val 46509"/>
              <a:gd name="adj2" fmla="val 42098"/>
            </a:avLst>
          </a:prstGeom>
          <a:gradFill rotWithShape="1">
            <a:gsLst>
              <a:gs pos="0">
                <a:schemeClr val="accent1">
                  <a:gamma/>
                  <a:tint val="0"/>
                  <a:invGamma/>
                  <a:alpha val="0"/>
                </a:schemeClr>
              </a:gs>
              <a:gs pos="100000">
                <a:schemeClr val="accent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0" name="AutoShape 28"/>
          <p:cNvSpPr>
            <a:spLocks noChangeArrowheads="1"/>
          </p:cNvSpPr>
          <p:nvPr/>
        </p:nvSpPr>
        <p:spPr bwMode="gray">
          <a:xfrm>
            <a:off x="785786" y="3929066"/>
            <a:ext cx="7272808" cy="912771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1" name="AutoShape 28"/>
          <p:cNvSpPr>
            <a:spLocks noChangeArrowheads="1"/>
          </p:cNvSpPr>
          <p:nvPr/>
        </p:nvSpPr>
        <p:spPr bwMode="gray">
          <a:xfrm>
            <a:off x="810597" y="5373216"/>
            <a:ext cx="7337675" cy="912771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2" name="Rectangle 31"/>
          <p:cNvSpPr>
            <a:spLocks noChangeArrowheads="1"/>
          </p:cNvSpPr>
          <p:nvPr/>
        </p:nvSpPr>
        <p:spPr bwMode="gray">
          <a:xfrm>
            <a:off x="1575673" y="4159150"/>
            <a:ext cx="6273080" cy="590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3600" b="1" dirty="0" smtClean="0">
                <a:solidFill>
                  <a:srgbClr val="002060"/>
                </a:solidFill>
                <a:cs typeface="Arial" charset="0"/>
              </a:rPr>
              <a:t>СОДЕРЖАТЕЛЬНЫЙ</a:t>
            </a:r>
            <a:endParaRPr lang="en-US" altLang="ru-RU" sz="3600" b="1" dirty="0"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43" name="Rectangle 31"/>
          <p:cNvSpPr>
            <a:spLocks noChangeArrowheads="1"/>
          </p:cNvSpPr>
          <p:nvPr/>
        </p:nvSpPr>
        <p:spPr bwMode="gray">
          <a:xfrm>
            <a:off x="1651873" y="5451036"/>
            <a:ext cx="6120680" cy="590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3600" b="1" dirty="0" smtClean="0">
                <a:solidFill>
                  <a:srgbClr val="002060"/>
                </a:solidFill>
                <a:cs typeface="Arial" charset="0"/>
              </a:rPr>
              <a:t>ОРГАНИЗАЦИОННЫЙ</a:t>
            </a:r>
            <a:endParaRPr lang="en-US" altLang="ru-RU" sz="3600" b="1" dirty="0">
              <a:solidFill>
                <a:srgbClr val="002060"/>
              </a:solidFill>
              <a:cs typeface="Arial" charset="0"/>
            </a:endParaRPr>
          </a:p>
        </p:txBody>
      </p:sp>
      <p:grpSp>
        <p:nvGrpSpPr>
          <p:cNvPr id="3" name="Group 21"/>
          <p:cNvGrpSpPr>
            <a:grpSpLocks/>
          </p:cNvGrpSpPr>
          <p:nvPr/>
        </p:nvGrpSpPr>
        <p:grpSpPr bwMode="auto">
          <a:xfrm>
            <a:off x="1256989" y="4389227"/>
            <a:ext cx="168275" cy="168275"/>
            <a:chOff x="2928" y="2208"/>
            <a:chExt cx="262" cy="262"/>
          </a:xfrm>
        </p:grpSpPr>
        <p:sp>
          <p:nvSpPr>
            <p:cNvPr id="45" name="Oval 22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6" name="Oval 23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4" name="Group 21"/>
          <p:cNvGrpSpPr>
            <a:grpSpLocks/>
          </p:cNvGrpSpPr>
          <p:nvPr/>
        </p:nvGrpSpPr>
        <p:grpSpPr bwMode="auto">
          <a:xfrm>
            <a:off x="1187624" y="2827281"/>
            <a:ext cx="168275" cy="168275"/>
            <a:chOff x="2928" y="2208"/>
            <a:chExt cx="262" cy="262"/>
          </a:xfrm>
        </p:grpSpPr>
        <p:sp>
          <p:nvSpPr>
            <p:cNvPr id="48" name="Oval 22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" name="Oval 23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000108"/>
            <a:ext cx="8115328" cy="5007183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 основу совместной деятельности семьи и дошкольного учреждения заложены следующие принципы: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единый подход к процессу воспитания ребёнка;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открытость дошкольного учреждения для родителей;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взаимное доверие во взаимоотношениях педагогов и родителей;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уважение и доброжелательность друг к другу;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дифференцированный подход к каждой семье;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равно ответственность родителей и педагогов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  <p:transition spd="med"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должны обеспечивать полноценное развитие личности во всех основных образовательных областях, через различные виды детской деятельности: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режимные моменты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самостоятельная деятельность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взаимодействие с родителями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8</a:t>
            </a:fld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Условия реализации Программы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Образовательные области, обеспечивающие разностороннее развитие детей по ФГОС ДО: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2843213" y="1844675"/>
            <a:ext cx="3384550" cy="719138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>
                <a:solidFill>
                  <a:srgbClr val="C00000"/>
                </a:solidFill>
              </a:rPr>
              <a:t>Физическое развитие</a:t>
            </a:r>
          </a:p>
        </p:txBody>
      </p:sp>
      <p:sp>
        <p:nvSpPr>
          <p:cNvPr id="24584" name="Rectangle 8"/>
          <p:cNvSpPr>
            <a:spLocks noChangeArrowheads="1"/>
          </p:cNvSpPr>
          <p:nvPr/>
        </p:nvSpPr>
        <p:spPr bwMode="auto">
          <a:xfrm>
            <a:off x="5000628" y="4786322"/>
            <a:ext cx="2714644" cy="1223963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>
                <a:solidFill>
                  <a:srgbClr val="C00000"/>
                </a:solidFill>
              </a:rPr>
              <a:t>Художественно-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</a:rPr>
              <a:t>эстетическое 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</a:rPr>
              <a:t>развитие</a:t>
            </a:r>
          </a:p>
        </p:txBody>
      </p:sp>
      <p:sp>
        <p:nvSpPr>
          <p:cNvPr id="24585" name="Rectangle 9"/>
          <p:cNvSpPr>
            <a:spLocks noChangeArrowheads="1"/>
          </p:cNvSpPr>
          <p:nvPr/>
        </p:nvSpPr>
        <p:spPr bwMode="auto">
          <a:xfrm>
            <a:off x="5143504" y="3071810"/>
            <a:ext cx="3446469" cy="1214446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sz="2400" b="1" dirty="0">
                <a:solidFill>
                  <a:srgbClr val="C00000"/>
                </a:solidFill>
              </a:rPr>
              <a:t>Познавательное 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</a:rPr>
              <a:t>развитие</a:t>
            </a:r>
          </a:p>
        </p:txBody>
      </p:sp>
      <p:sp>
        <p:nvSpPr>
          <p:cNvPr id="24586" name="Rectangle 10"/>
          <p:cNvSpPr>
            <a:spLocks noChangeArrowheads="1"/>
          </p:cNvSpPr>
          <p:nvPr/>
        </p:nvSpPr>
        <p:spPr bwMode="auto">
          <a:xfrm>
            <a:off x="1857356" y="4714884"/>
            <a:ext cx="2592388" cy="1285884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>
                <a:solidFill>
                  <a:srgbClr val="C00000"/>
                </a:solidFill>
              </a:rPr>
              <a:t>Речевое 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</a:rPr>
              <a:t>развитие</a:t>
            </a:r>
          </a:p>
        </p:txBody>
      </p:sp>
      <p:sp>
        <p:nvSpPr>
          <p:cNvPr id="24587" name="Rectangle 11"/>
          <p:cNvSpPr>
            <a:spLocks noChangeArrowheads="1"/>
          </p:cNvSpPr>
          <p:nvPr/>
        </p:nvSpPr>
        <p:spPr bwMode="auto">
          <a:xfrm>
            <a:off x="285720" y="3071810"/>
            <a:ext cx="3357586" cy="122079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>
                <a:solidFill>
                  <a:srgbClr val="C00000"/>
                </a:solidFill>
              </a:rPr>
              <a:t>Социально-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</a:rPr>
              <a:t>коммуникативное 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</a:rPr>
              <a:t>развитие</a:t>
            </a:r>
          </a:p>
        </p:txBody>
      </p:sp>
      <p:cxnSp>
        <p:nvCxnSpPr>
          <p:cNvPr id="24588" name="AutoShape 12"/>
          <p:cNvCxnSpPr>
            <a:cxnSpLocks noChangeShapeType="1"/>
            <a:stCxn id="24580" idx="1"/>
            <a:endCxn id="24587" idx="0"/>
          </p:cNvCxnSpPr>
          <p:nvPr/>
        </p:nvCxnSpPr>
        <p:spPr bwMode="auto">
          <a:xfrm rot="10800000" flipV="1">
            <a:off x="1964513" y="2204244"/>
            <a:ext cx="878700" cy="86756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24590" name="AutoShape 14"/>
          <p:cNvCxnSpPr>
            <a:cxnSpLocks noChangeShapeType="1"/>
            <a:stCxn id="24580" idx="2"/>
            <a:endCxn id="24580" idx="2"/>
          </p:cNvCxnSpPr>
          <p:nvPr/>
        </p:nvCxnSpPr>
        <p:spPr bwMode="auto">
          <a:xfrm>
            <a:off x="4535488" y="2563813"/>
            <a:ext cx="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24592" name="AutoShape 16"/>
          <p:cNvCxnSpPr>
            <a:cxnSpLocks noChangeShapeType="1"/>
            <a:stCxn id="24580" idx="3"/>
            <a:endCxn id="24585" idx="0"/>
          </p:cNvCxnSpPr>
          <p:nvPr/>
        </p:nvCxnSpPr>
        <p:spPr bwMode="auto">
          <a:xfrm>
            <a:off x="6227763" y="2204244"/>
            <a:ext cx="638976" cy="86756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24593" name="AutoShape 17"/>
          <p:cNvCxnSpPr>
            <a:cxnSpLocks noChangeShapeType="1"/>
          </p:cNvCxnSpPr>
          <p:nvPr/>
        </p:nvCxnSpPr>
        <p:spPr bwMode="auto">
          <a:xfrm rot="16200000" flipH="1">
            <a:off x="2035951" y="4321975"/>
            <a:ext cx="428628" cy="35719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24594" name="AutoShape 18"/>
          <p:cNvCxnSpPr>
            <a:cxnSpLocks noChangeShapeType="1"/>
            <a:endCxn id="24584" idx="1"/>
          </p:cNvCxnSpPr>
          <p:nvPr/>
        </p:nvCxnSpPr>
        <p:spPr bwMode="auto">
          <a:xfrm>
            <a:off x="4429124" y="5286388"/>
            <a:ext cx="571504" cy="11191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24595" name="AutoShape 19"/>
          <p:cNvCxnSpPr>
            <a:cxnSpLocks noChangeShapeType="1"/>
          </p:cNvCxnSpPr>
          <p:nvPr/>
        </p:nvCxnSpPr>
        <p:spPr bwMode="auto">
          <a:xfrm flipV="1">
            <a:off x="6858016" y="4286256"/>
            <a:ext cx="571504" cy="50006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925</TotalTime>
  <Words>478</Words>
  <Application>Microsoft Office PowerPoint</Application>
  <PresentationFormat>Экран (4:3)</PresentationFormat>
  <Paragraphs>65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21" baseType="lpstr">
      <vt:lpstr>Arial</vt:lpstr>
      <vt:lpstr>Calibri</vt:lpstr>
      <vt:lpstr>Georgia</vt:lpstr>
      <vt:lpstr>Lucida Sans Unicode</vt:lpstr>
      <vt:lpstr>Times New Roman</vt:lpstr>
      <vt:lpstr>Verdana</vt:lpstr>
      <vt:lpstr>Wingdings</vt:lpstr>
      <vt:lpstr>Wingdings 2</vt:lpstr>
      <vt:lpstr>Wingdings 3</vt:lpstr>
      <vt:lpstr>Открытая</vt:lpstr>
      <vt:lpstr>   Краткая презентация основной общеобразовательной программы дошкольного образования   </vt:lpstr>
      <vt:lpstr>Полное название:   Основная общеобразовательная программа дошкольного образования муниципального бюджетного общеобразовательного учреждения  Иж-Бобьинской СОШ имени Братьев Буби Агрызского муниципального района  Республики Татарстан. Сокращённое название: ООП ДО Срок реализации: 2019-2024гг. Ориентирована на детей в возрасте от 1,5 до 7 лет. </vt:lpstr>
      <vt:lpstr>Презентация PowerPoint</vt:lpstr>
      <vt:lpstr>Образовательная программа учитывает образовательные потребности, интересы и мотивы воспитанников, их родителей (законных представителей)</vt:lpstr>
      <vt:lpstr>Презентация PowerPoint</vt:lpstr>
      <vt:lpstr>Образовательная программа ДО  включает три основных раздела:</vt:lpstr>
      <vt:lpstr>Презентация PowerPoint</vt:lpstr>
      <vt:lpstr>Условия реализации Программы</vt:lpstr>
      <vt:lpstr>Образовательные области, обеспечивающие разностороннее развитие детей по ФГОС ДО:</vt:lpstr>
      <vt:lpstr>Контактная информация:</vt:lpstr>
      <vt:lpstr>Спасибо за внимание!     </vt:lpstr>
    </vt:vector>
  </TitlesOfParts>
  <Company>Reanimator Extreme Edition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МАЛЫШОК ООП ДОО</dc:title>
  <dc:creator>Оксана Миляхова</dc:creator>
  <cp:lastModifiedBy>Иж-Бобья</cp:lastModifiedBy>
  <cp:revision>158</cp:revision>
  <dcterms:created xsi:type="dcterms:W3CDTF">2013-12-24T12:41:12Z</dcterms:created>
  <dcterms:modified xsi:type="dcterms:W3CDTF">2023-01-19T07:47:17Z</dcterms:modified>
</cp:coreProperties>
</file>